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2" r:id="rId3"/>
    <p:sldId id="261" r:id="rId4"/>
    <p:sldId id="263" r:id="rId5"/>
    <p:sldId id="265" r:id="rId6"/>
    <p:sldId id="264" r:id="rId7"/>
    <p:sldId id="268" r:id="rId8"/>
    <p:sldId id="270" r:id="rId9"/>
    <p:sldId id="271" r:id="rId10"/>
    <p:sldId id="273" r:id="rId11"/>
    <p:sldId id="272" r:id="rId12"/>
    <p:sldId id="275" r:id="rId13"/>
    <p:sldId id="274" r:id="rId14"/>
    <p:sldId id="291" r:id="rId15"/>
    <p:sldId id="276" r:id="rId16"/>
    <p:sldId id="282" r:id="rId17"/>
    <p:sldId id="281" r:id="rId18"/>
    <p:sldId id="293" r:id="rId19"/>
    <p:sldId id="292" r:id="rId20"/>
    <p:sldId id="278" r:id="rId21"/>
    <p:sldId id="279" r:id="rId22"/>
    <p:sldId id="295" r:id="rId23"/>
    <p:sldId id="296" r:id="rId24"/>
    <p:sldId id="297" r:id="rId25"/>
    <p:sldId id="294" r:id="rId26"/>
    <p:sldId id="299" r:id="rId27"/>
    <p:sldId id="300" r:id="rId28"/>
    <p:sldId id="302" r:id="rId29"/>
    <p:sldId id="298" r:id="rId30"/>
    <p:sldId id="287" r:id="rId31"/>
    <p:sldId id="288" r:id="rId32"/>
    <p:sldId id="289" r:id="rId33"/>
    <p:sldId id="283" r:id="rId34"/>
    <p:sldId id="285" r:id="rId35"/>
    <p:sldId id="286" r:id="rId3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6DB6C-13DA-4A2F-9222-2A1569E42EB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0C761-A518-4061-917E-FB99F4CD033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460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C9BD2-3327-4DD2-89D8-B73B358A55B5}" type="slidenum">
              <a:rPr lang="hr-HR" smtClean="0"/>
              <a:t>22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83921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C9BD2-3327-4DD2-89D8-B73B358A55B5}" type="slidenum">
              <a:rPr lang="hr-HR" smtClean="0"/>
              <a:t>23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667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9419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3726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517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2122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1585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68734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5103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4605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175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03017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9998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C64CD-B23F-470B-9284-6A92CEA65410}" type="datetimeFigureOut">
              <a:rPr lang="hr-HR" smtClean="0"/>
              <a:t>16.4.2015.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BCDC-280E-4F63-B47D-359B4AEBD0B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4543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59018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7735"/>
            <a:ext cx="5872766" cy="4404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33" y="1197735"/>
            <a:ext cx="5872768" cy="440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3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28" y="0"/>
            <a:ext cx="7697273" cy="57729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0" y="5872767"/>
            <a:ext cx="7813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</a:t>
            </a:r>
            <a:r>
              <a:rPr lang="hr-HR" dirty="0" smtClean="0"/>
              <a:t>čiteljice </a:t>
            </a:r>
            <a:r>
              <a:rPr lang="hr-HR" dirty="0" err="1" smtClean="0"/>
              <a:t>zadugarke</a:t>
            </a:r>
            <a:r>
              <a:rPr lang="hr-HR" dirty="0" smtClean="0"/>
              <a:t> (s lijeva na desno): Đeni Prevedan Šarlija, Ivana </a:t>
            </a:r>
            <a:r>
              <a:rPr lang="hr-HR" dirty="0" err="1" smtClean="0"/>
              <a:t>Devernay</a:t>
            </a:r>
            <a:r>
              <a:rPr lang="hr-HR" dirty="0" smtClean="0"/>
              <a:t> </a:t>
            </a:r>
            <a:r>
              <a:rPr lang="hr-HR" dirty="0" err="1" smtClean="0"/>
              <a:t>Cimić</a:t>
            </a:r>
            <a:r>
              <a:rPr lang="hr-HR" dirty="0" smtClean="0"/>
              <a:t> i Ljerka Bušić </a:t>
            </a:r>
            <a:r>
              <a:rPr lang="hr-HR" dirty="0" err="1" smtClean="0"/>
              <a:t>Rihtarec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28146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0812" y="480812"/>
            <a:ext cx="3846491" cy="28848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865" y="0"/>
            <a:ext cx="8208135" cy="61561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2733" y="4262907"/>
            <a:ext cx="21121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 smtClean="0"/>
              <a:t>ArtRecikli</a:t>
            </a:r>
            <a:r>
              <a:rPr lang="hr-HR" dirty="0" smtClean="0"/>
              <a:t>!</a:t>
            </a:r>
          </a:p>
          <a:p>
            <a:endParaRPr lang="hr-HR" dirty="0" smtClean="0"/>
          </a:p>
          <a:p>
            <a:r>
              <a:rPr lang="hr-HR" dirty="0" smtClean="0"/>
              <a:t>Dizajniramo i šivamo raznovrsne torbice od recikliranog tekstila.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05858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3777" y="857250"/>
            <a:ext cx="6858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653" y="0"/>
            <a:ext cx="4340180" cy="32551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653" y="3602866"/>
            <a:ext cx="4340179" cy="325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912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1826"/>
            <a:ext cx="6044483" cy="4533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517" y="1081827"/>
            <a:ext cx="6044483" cy="45333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0149" y="5808372"/>
            <a:ext cx="1544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Torbice </a:t>
            </a:r>
            <a:r>
              <a:rPr lang="hr-HR" b="1" dirty="0" err="1" smtClean="0"/>
              <a:t>Ola'la</a:t>
            </a:r>
            <a:r>
              <a:rPr lang="hr-HR" b="1" dirty="0" smtClean="0"/>
              <a:t>!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2246682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275" y="1114022"/>
            <a:ext cx="6018726" cy="45140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4022"/>
            <a:ext cx="6018727" cy="4514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821251"/>
            <a:ext cx="3598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Dizajniramo i šivamo krpene igračke.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92415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8990"/>
            <a:ext cx="5898524" cy="44238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476" y="1078991"/>
            <a:ext cx="5898525" cy="442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961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0443" y="857250"/>
            <a:ext cx="6858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983" y="0"/>
            <a:ext cx="5598018" cy="41985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93983" y="4675031"/>
            <a:ext cx="2331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Š</a:t>
            </a:r>
            <a:r>
              <a:rPr lang="hr-HR" dirty="0" smtClean="0"/>
              <a:t>ivamo i ukrašavamo platnene torbe.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36695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48837" y="857250"/>
            <a:ext cx="6858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2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84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-1"/>
            <a:ext cx="8032124" cy="60240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1" y="6156101"/>
            <a:ext cx="261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Torbe iz kolekcije </a:t>
            </a:r>
            <a:r>
              <a:rPr lang="hr-HR" b="1" dirty="0" smtClean="0"/>
              <a:t>"</a:t>
            </a:r>
            <a:r>
              <a:rPr lang="hr-HR" b="1" dirty="0" err="1" smtClean="0"/>
              <a:t>Huhu</a:t>
            </a:r>
            <a:r>
              <a:rPr lang="hr-HR" b="1" dirty="0" smtClean="0"/>
              <a:t>!"</a:t>
            </a:r>
            <a:endParaRPr lang="hr-HR" b="1" dirty="0"/>
          </a:p>
        </p:txBody>
      </p:sp>
    </p:spTree>
    <p:extLst>
      <p:ext uri="{BB962C8B-B14F-4D97-AF65-F5344CB8AC3E}">
        <p14:creationId xmlns:p14="http://schemas.microsoft.com/office/powerpoint/2010/main" val="4235096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159" y="0"/>
            <a:ext cx="8087932" cy="6065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3159" y="6207617"/>
            <a:ext cx="6834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Manifestacija "Jesen na Knežiji", MZ Knežija i park u Knežiji, 11.10.2014.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56215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7882268" cy="5911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8028" y="6117466"/>
            <a:ext cx="8033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Dizajniramo i šivamo mirisne jastučiće-igračke natopljene mirisnim eteričnim uljima.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3498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468" y="857250"/>
            <a:ext cx="6858000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560" y="0"/>
            <a:ext cx="5340440" cy="40053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1560" y="4675031"/>
            <a:ext cx="3928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Kolekcija krpenih lutaka, jastučića i torbi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73723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sz="4800" dirty="0" smtClean="0"/>
              <a:t>UČENIČKA ZADRUGA "To je to!"</a:t>
            </a:r>
            <a:br>
              <a:rPr lang="pl-PL" sz="4800" dirty="0" smtClean="0"/>
            </a:br>
            <a:r>
              <a:rPr lang="pl-PL" sz="3600" dirty="0" smtClean="0"/>
              <a:t>OŠ Matije Gupca, Zagreb</a:t>
            </a:r>
            <a:endParaRPr lang="hr-HR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77819"/>
            <a:ext cx="9144000" cy="1655762"/>
          </a:xfrm>
        </p:spPr>
        <p:txBody>
          <a:bodyPr/>
          <a:lstStyle/>
          <a:p>
            <a:r>
              <a:rPr lang="hr-HR" b="1" dirty="0" smtClean="0"/>
              <a:t>POSTUPAK IZRADE </a:t>
            </a:r>
            <a:r>
              <a:rPr lang="hr-HR" b="1" dirty="0" smtClean="0"/>
              <a:t>MIRISNOG JASTUČIĆA/IGRAČE "HU,HU</a:t>
            </a:r>
            <a:r>
              <a:rPr lang="hr-HR" b="1" dirty="0" smtClean="0"/>
              <a:t>!"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52" y="3516000"/>
            <a:ext cx="11248095" cy="426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7885" y="394910"/>
            <a:ext cx="2202215" cy="144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2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8301"/>
            <a:ext cx="10515600" cy="1325563"/>
          </a:xfrm>
        </p:spPr>
        <p:txBody>
          <a:bodyPr>
            <a:normAutofit/>
          </a:bodyPr>
          <a:lstStyle/>
          <a:p>
            <a:r>
              <a:rPr lang="hr-HR" sz="3200" b="1" dirty="0" smtClean="0"/>
              <a:t>MIRISNI JASTUČIĆ/IGRAČKA </a:t>
            </a:r>
            <a:r>
              <a:rPr lang="hr-HR" sz="3200" b="1" dirty="0"/>
              <a:t>"HU,HU!"</a:t>
            </a:r>
            <a:br>
              <a:rPr lang="hr-HR" sz="3200" b="1" dirty="0"/>
            </a:br>
            <a:endParaRPr lang="hr-HR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9927"/>
            <a:ext cx="4995930" cy="5083903"/>
          </a:xfrm>
        </p:spPr>
        <p:txBody>
          <a:bodyPr>
            <a:normAutofit/>
          </a:bodyPr>
          <a:lstStyle/>
          <a:p>
            <a:endParaRPr lang="hr-HR" sz="3100" dirty="0" smtClean="0">
              <a:latin typeface="+mj-lt"/>
            </a:endParaRPr>
          </a:p>
          <a:p>
            <a:r>
              <a:rPr lang="hr-HR" sz="1800" dirty="0" smtClean="0">
                <a:latin typeface="+mj-lt"/>
              </a:rPr>
              <a:t>MATERIJAL</a:t>
            </a:r>
            <a:r>
              <a:rPr lang="hr-HR" sz="1800" dirty="0">
                <a:latin typeface="+mj-lt"/>
              </a:rPr>
              <a:t>: </a:t>
            </a:r>
            <a:r>
              <a:rPr lang="hr-HR" sz="1800" dirty="0" smtClean="0">
                <a:latin typeface="+mj-lt"/>
              </a:rPr>
              <a:t>stari i/ili novi ostaci tkanine (npr. žutica) i boja za tkaninu</a:t>
            </a:r>
          </a:p>
          <a:p>
            <a:r>
              <a:rPr lang="hr-HR" sz="1800" dirty="0" smtClean="0">
                <a:latin typeface="+mj-lt"/>
              </a:rPr>
              <a:t>TEHNIKA: krojenje, šivanje i crtanje</a:t>
            </a:r>
            <a:endParaRPr lang="hr-HR" sz="1800" dirty="0">
              <a:latin typeface="+mj-lt"/>
            </a:endParaRPr>
          </a:p>
          <a:p>
            <a:r>
              <a:rPr lang="hr-HR" sz="1800" dirty="0">
                <a:latin typeface="+mj-lt"/>
              </a:rPr>
              <a:t>PRIBOR/ALAT: olovka, papir </a:t>
            </a:r>
            <a:r>
              <a:rPr lang="hr-HR" sz="1800" dirty="0" smtClean="0">
                <a:latin typeface="+mj-lt"/>
              </a:rPr>
              <a:t>za crtanje, </a:t>
            </a:r>
            <a:r>
              <a:rPr lang="hr-HR" sz="1800" dirty="0">
                <a:latin typeface="+mj-lt"/>
              </a:rPr>
              <a:t>škare, </a:t>
            </a:r>
            <a:r>
              <a:rPr lang="hr-HR" sz="1800" dirty="0" smtClean="0">
                <a:latin typeface="+mj-lt"/>
              </a:rPr>
              <a:t>šivača </a:t>
            </a:r>
            <a:r>
              <a:rPr lang="hr-HR" sz="1800" dirty="0">
                <a:latin typeface="+mj-lt"/>
              </a:rPr>
              <a:t>mašina s pripadajućim priborom, igla </a:t>
            </a:r>
            <a:r>
              <a:rPr lang="hr-HR" sz="1800" dirty="0" smtClean="0">
                <a:latin typeface="+mj-lt"/>
              </a:rPr>
              <a:t>i konac za </a:t>
            </a:r>
            <a:r>
              <a:rPr lang="hr-HR" sz="1800" dirty="0">
                <a:latin typeface="+mj-lt"/>
              </a:rPr>
              <a:t>ručno </a:t>
            </a:r>
            <a:r>
              <a:rPr lang="hr-HR" sz="1800" dirty="0" smtClean="0">
                <a:latin typeface="+mj-lt"/>
              </a:rPr>
              <a:t>šivanje, </a:t>
            </a:r>
            <a:r>
              <a:rPr lang="hr-HR" sz="1800" dirty="0" smtClean="0">
                <a:latin typeface="+mj-lt"/>
              </a:rPr>
              <a:t>flomasteri </a:t>
            </a:r>
            <a:r>
              <a:rPr lang="hr-HR" sz="1800" dirty="0">
                <a:latin typeface="+mj-lt"/>
              </a:rPr>
              <a:t>u boji za </a:t>
            </a:r>
            <a:r>
              <a:rPr lang="hr-HR" sz="1800" dirty="0" smtClean="0">
                <a:latin typeface="+mj-lt"/>
              </a:rPr>
              <a:t>tkaninu</a:t>
            </a:r>
            <a:endParaRPr lang="hr-HR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05" y="1377252"/>
            <a:ext cx="11248095" cy="426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680" y="1976906"/>
            <a:ext cx="5658121" cy="424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7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ISTRAŽIVANJE 1. 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73873"/>
            <a:ext cx="3932237" cy="3811588"/>
          </a:xfrm>
        </p:spPr>
        <p:txBody>
          <a:bodyPr/>
          <a:lstStyle/>
          <a:p>
            <a:r>
              <a:rPr lang="hr-HR" sz="1800" dirty="0" smtClean="0"/>
              <a:t>MOTIV: SOVA </a:t>
            </a:r>
          </a:p>
          <a:p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Najbrojnije vrste sova u Hrvatskoj su: ćuk, sivi ćuk, kukuvija, ušara, mala ušara, sova močvarica, šumska sova, </a:t>
            </a:r>
            <a:r>
              <a:rPr lang="hr-HR" sz="1800" dirty="0" err="1">
                <a:solidFill>
                  <a:schemeClr val="bg2">
                    <a:lumMod val="25000"/>
                  </a:schemeClr>
                </a:solidFill>
              </a:rPr>
              <a:t>jastrebača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, ćuk </a:t>
            </a:r>
            <a:r>
              <a:rPr lang="hr-HR" sz="1800" dirty="0" err="1">
                <a:solidFill>
                  <a:schemeClr val="bg2">
                    <a:lumMod val="25000"/>
                  </a:schemeClr>
                </a:solidFill>
              </a:rPr>
              <a:t>batoglavac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, velika sova. U Hrvatskoj su </a:t>
            </a:r>
            <a:r>
              <a:rPr lang="hr-HR" sz="1800" b="1" dirty="0">
                <a:solidFill>
                  <a:schemeClr val="bg2">
                    <a:lumMod val="25000"/>
                  </a:schemeClr>
                </a:solidFill>
              </a:rPr>
              <a:t>planinski ćuk i </a:t>
            </a:r>
            <a:r>
              <a:rPr lang="hr-HR" sz="1800" b="1" dirty="0" err="1">
                <a:solidFill>
                  <a:schemeClr val="bg2">
                    <a:lumMod val="25000"/>
                  </a:schemeClr>
                </a:solidFill>
              </a:rPr>
              <a:t>jastrebača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 </a:t>
            </a:r>
            <a:r>
              <a:rPr lang="hr-HR" sz="1800" b="1" dirty="0">
                <a:solidFill>
                  <a:schemeClr val="bg2">
                    <a:lumMod val="25000"/>
                  </a:schemeClr>
                </a:solidFill>
              </a:rPr>
              <a:t>strogo zaštićene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, i nalaze se na Crvenom popisu ugroženih ptica Hrvatske u kategoriji </a:t>
            </a:r>
            <a:r>
              <a:rPr lang="hr-HR" sz="1800" b="1" dirty="0">
                <a:solidFill>
                  <a:schemeClr val="bg2">
                    <a:lumMod val="25000"/>
                  </a:schemeClr>
                </a:solidFill>
              </a:rPr>
              <a:t>najmanje zabrinjavajuća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hr-HR" sz="1800" b="1" dirty="0">
                <a:solidFill>
                  <a:schemeClr val="bg2">
                    <a:lumMod val="25000"/>
                  </a:schemeClr>
                </a:solidFill>
              </a:rPr>
              <a:t>Sova močvarica je rijetka i kritično je ugrožena vrsta u Hrvatskoj. </a:t>
            </a:r>
            <a:r>
              <a:rPr lang="hr-HR" sz="18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hr-HR" sz="1800" dirty="0">
                <a:solidFill>
                  <a:schemeClr val="bg2">
                    <a:lumMod val="25000"/>
                  </a:schemeClr>
                </a:solidFill>
              </a:rPr>
            </a:br>
            <a:endParaRPr lang="hr-HR" sz="1800" dirty="0">
              <a:solidFill>
                <a:schemeClr val="bg2">
                  <a:lumMod val="25000"/>
                </a:schemeClr>
              </a:solidFill>
            </a:endParaRPr>
          </a:p>
          <a:p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762" y="1389986"/>
            <a:ext cx="2582678" cy="36770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293" y="1389986"/>
            <a:ext cx="2907547" cy="18120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7456" y="3765672"/>
            <a:ext cx="1775384" cy="24726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85762" y="5087155"/>
            <a:ext cx="1386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Planinski ćuk</a:t>
            </a: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8375293" y="3228502"/>
            <a:ext cx="1164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err="1" smtClean="0"/>
              <a:t>Jastrebača</a:t>
            </a:r>
            <a:endParaRPr lang="hr-HR" dirty="0"/>
          </a:p>
        </p:txBody>
      </p:sp>
      <p:sp>
        <p:nvSpPr>
          <p:cNvPr id="13" name="TextBox 12"/>
          <p:cNvSpPr txBox="1"/>
          <p:nvPr/>
        </p:nvSpPr>
        <p:spPr>
          <a:xfrm>
            <a:off x="9507456" y="6238320"/>
            <a:ext cx="1630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Sova močvarica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625906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141668"/>
            <a:ext cx="4172754" cy="31295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560602" y="4375596"/>
            <a:ext cx="38603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0" i="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Šumska sova i sova ušara (Bubo bubo) najbrojnije su i </a:t>
            </a:r>
            <a:r>
              <a:rPr lang="hr-HR" b="0" i="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najrasprostranjenije u Hrvatskoj.</a:t>
            </a:r>
            <a:endParaRPr lang="hr-HR" b="0" i="0" dirty="0" smtClean="0">
              <a:solidFill>
                <a:schemeClr val="bg2">
                  <a:lumMod val="25000"/>
                </a:schemeClr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602" y="141668"/>
            <a:ext cx="3176963" cy="35581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3512712"/>
            <a:ext cx="4172753" cy="312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61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1777285"/>
            <a:ext cx="3579665" cy="509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985" y="0"/>
            <a:ext cx="1982787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8588375" y="6388100"/>
            <a:ext cx="3411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/>
              <a:t>Narodna nošnja, Đakovo, Slavonija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9028" y="177085"/>
            <a:ext cx="3932237" cy="1600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dirty="0" smtClean="0"/>
              <a:t>ISTRAŽIVANJE 2. </a:t>
            </a:r>
          </a:p>
        </p:txBody>
      </p:sp>
      <p:sp>
        <p:nvSpPr>
          <p:cNvPr id="2" name="Rectangle 1"/>
          <p:cNvSpPr/>
          <p:nvPr/>
        </p:nvSpPr>
        <p:spPr>
          <a:xfrm>
            <a:off x="389028" y="1170836"/>
            <a:ext cx="3422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Ukrasi u hrvatskoj narodnoj nošnji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6899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1408"/>
            <a:ext cx="5152166" cy="401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633" y="1042209"/>
            <a:ext cx="6852367" cy="403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948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70" y="0"/>
            <a:ext cx="6360481" cy="4330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471862"/>
            <a:ext cx="7320006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2933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349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sz="3200" dirty="0" smtClean="0"/>
              <a:t>1. crtanje motiva sove (hrvatskog podneblja) s ukrasima preuzetim s hrvatske narodne nošnje (po vlastitom izboru) - predložak za proizvod </a:t>
            </a:r>
            <a:endParaRPr lang="hr-HR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55" y="1506828"/>
            <a:ext cx="4014755" cy="53511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961" y="1506070"/>
            <a:ext cx="4013949" cy="53519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414457" y="6012150"/>
            <a:ext cx="2254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Detalj narodne nošnje, vez, Lika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9316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194" y="0"/>
            <a:ext cx="7937678" cy="59532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93194" y="6128060"/>
            <a:ext cx="9370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Posjet predsjednika Republike Hrvatske, Ive Josipovića našem štandu (UZ "To je to!". OŠ M. Gupca)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450358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06" y="1803042"/>
            <a:ext cx="5786906" cy="4340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093" y="1803042"/>
            <a:ext cx="5786907" cy="434018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 smtClean="0"/>
              <a:t>2. crtanje kroja (u obliku sove) na papir, prenošenje na tkaninu (žutice) i rezanje kroja</a:t>
            </a:r>
          </a:p>
          <a:p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783965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0383"/>
            <a:ext cx="5885645" cy="44142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55" y="1510383"/>
            <a:ext cx="5885645" cy="441423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 smtClean="0"/>
              <a:t>3. šivanje tkanine (u obliku sove)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75784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0383"/>
            <a:ext cx="5974598" cy="44870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7382" y="2187016"/>
            <a:ext cx="5413062" cy="405979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 smtClean="0"/>
              <a:t>4 . crtanje osnovnih obrisa motiva sove na sašivenoj tkanini, punjenje tkanine vunicom (natopljenom eteričnim uljem lavande) te ručno šivanje kod zatvaranja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3459356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929" y="1510383"/>
            <a:ext cx="6954592" cy="521594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/>
              <a:t>5</a:t>
            </a:r>
            <a:r>
              <a:rPr lang="hr-HR" sz="3200" dirty="0" smtClean="0"/>
              <a:t>. prenošenje početnog crteža u boji flomasterima (za tkaninu) na sašiveni i popunjeni jastučić/igračku</a:t>
            </a:r>
          </a:p>
          <a:p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9235710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48684"/>
            <a:ext cx="6001555" cy="4501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445" y="1548684"/>
            <a:ext cx="6001555" cy="450116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/>
              <a:t>6</a:t>
            </a:r>
            <a:r>
              <a:rPr lang="hr-HR" sz="3200" dirty="0" smtClean="0"/>
              <a:t>. ukrašeni jastučić (u obliku sove), uz usporedbu s izabranim detaljem iz hrvatske etno baštine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7547044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1807" y="2051137"/>
            <a:ext cx="5493558" cy="412016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529106" y="18482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z="3200" dirty="0" smtClean="0"/>
              <a:t>7. izgled konačnog proizvoda - mirisni jastučić/igračka iz kolekcije "</a:t>
            </a:r>
            <a:r>
              <a:rPr lang="hr-HR" sz="3200" dirty="0" err="1"/>
              <a:t>H</a:t>
            </a:r>
            <a:r>
              <a:rPr lang="hr-HR" sz="3200" dirty="0" err="1" smtClean="0"/>
              <a:t>uhu</a:t>
            </a:r>
            <a:r>
              <a:rPr lang="hr-HR" sz="3200" dirty="0" smtClean="0"/>
              <a:t>!"</a:t>
            </a:r>
            <a:endParaRPr lang="hr-HR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408561" y="6091707"/>
            <a:ext cx="6783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</a:t>
            </a:r>
            <a:r>
              <a:rPr lang="hr-HR" dirty="0" smtClean="0"/>
              <a:t>ad učenica </a:t>
            </a:r>
            <a:r>
              <a:rPr lang="hr-HR" dirty="0" err="1" smtClean="0"/>
              <a:t>Isabelle</a:t>
            </a:r>
            <a:r>
              <a:rPr lang="hr-HR" dirty="0" smtClean="0"/>
              <a:t> Jurković, 6. </a:t>
            </a:r>
            <a:r>
              <a:rPr lang="hr-HR" dirty="0" err="1" smtClean="0"/>
              <a:t>raz</a:t>
            </a:r>
            <a:r>
              <a:rPr lang="hr-HR" dirty="0" smtClean="0"/>
              <a:t>. i </a:t>
            </a:r>
            <a:r>
              <a:rPr lang="hr-HR" dirty="0" err="1" smtClean="0"/>
              <a:t>Tashe</a:t>
            </a:r>
            <a:r>
              <a:rPr lang="hr-HR" dirty="0" smtClean="0"/>
              <a:t> Balaban, 7. </a:t>
            </a:r>
            <a:r>
              <a:rPr lang="hr-HR" dirty="0" err="1" smtClean="0"/>
              <a:t>raz</a:t>
            </a:r>
            <a:r>
              <a:rPr lang="hr-HR" dirty="0" smtClean="0"/>
              <a:t>, OŠ M. Gupca (IB), Zagreb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09519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10" y="0"/>
            <a:ext cx="8311166" cy="62333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44710" y="6233375"/>
            <a:ext cx="5825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Predsjednik Ivo Josipović kupuje naše zadrugarske proizvode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82704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015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93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10" y="0"/>
            <a:ext cx="7847526" cy="58856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4473" y="6037907"/>
            <a:ext cx="11337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Dan međunarodne zajednice (International </a:t>
            </a:r>
            <a:r>
              <a:rPr lang="hr-HR" dirty="0" err="1" smtClean="0"/>
              <a:t>Community</a:t>
            </a:r>
            <a:r>
              <a:rPr lang="hr-HR" dirty="0" smtClean="0"/>
              <a:t> </a:t>
            </a:r>
            <a:r>
              <a:rPr lang="hr-HR" dirty="0" err="1" smtClean="0"/>
              <a:t>Day</a:t>
            </a:r>
            <a:r>
              <a:rPr lang="hr-HR" dirty="0" smtClean="0"/>
              <a:t>), sajam i izložba u našoj školi (OŠ M. Gupca), 23.10. 2014.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8606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37420" cy="52030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566" y="3490174"/>
            <a:ext cx="4490434" cy="33678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567" y="0"/>
            <a:ext cx="4490434" cy="33678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6611" y="5447763"/>
            <a:ext cx="272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Božićni sajam, 20.12. 2014.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2022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37315"/>
            <a:ext cx="5782614" cy="43369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386" y="737315"/>
            <a:ext cx="5782614" cy="43369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0499" y="5601168"/>
            <a:ext cx="2720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 smtClean="0"/>
              <a:t>Božićni sajam, 20.12. 2014.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18144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429</Words>
  <Application>Microsoft Office PowerPoint</Application>
  <PresentationFormat>Widescreen</PresentationFormat>
  <Paragraphs>45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UČENIČKA ZADRUGA "To je to!" OŠ Matije Gupca, Zagreb</vt:lpstr>
      <vt:lpstr>MIRISNI JASTUČIĆ/IGRAČKA "HU,HU!" </vt:lpstr>
      <vt:lpstr>ISTRAŽIVANJE 1. </vt:lpstr>
      <vt:lpstr>PowerPoint Presentation</vt:lpstr>
      <vt:lpstr>PowerPoint Presentation</vt:lpstr>
      <vt:lpstr>PowerPoint Presentation</vt:lpstr>
      <vt:lpstr>PowerPoint Presentation</vt:lpstr>
      <vt:lpstr>1. crtanje motiva sove (hrvatskog podneblja) s ukrasima preuzetim s hrvatske narodne nošnje (po vlastitom izboru) - predložak za proizvod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Ivana</dc:creator>
  <cp:lastModifiedBy>Ivana</cp:lastModifiedBy>
  <cp:revision>33</cp:revision>
  <dcterms:created xsi:type="dcterms:W3CDTF">2015-04-15T21:16:06Z</dcterms:created>
  <dcterms:modified xsi:type="dcterms:W3CDTF">2015-04-16T09:51:03Z</dcterms:modified>
</cp:coreProperties>
</file>